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363" r:id="rId2"/>
    <p:sldId id="817" r:id="rId3"/>
    <p:sldId id="814" r:id="rId4"/>
    <p:sldId id="813" r:id="rId5"/>
    <p:sldId id="809" r:id="rId6"/>
    <p:sldId id="810" r:id="rId7"/>
    <p:sldId id="811" r:id="rId8"/>
    <p:sldId id="818" r:id="rId9"/>
    <p:sldId id="819" r:id="rId10"/>
    <p:sldId id="81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1415" autoAdjust="0"/>
  </p:normalViewPr>
  <p:slideViewPr>
    <p:cSldViewPr snapToGrid="0">
      <p:cViewPr varScale="1">
        <p:scale>
          <a:sx n="99" d="100"/>
          <a:sy n="99" d="100"/>
        </p:scale>
        <p:origin x="204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46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93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12/28/20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12/28/20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12/28/20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12/28/20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12/28/20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12/28/20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12/28/20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12/28/20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27775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CF42E13-F741-47C0-ABF2-930A6A838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DD9A6B-56F5-F84A-918D-AB596D61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A safe/supportive learning environment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BFF8D1-D9A4-864C-96AF-1F16EC9B819D}"/>
              </a:ext>
            </a:extLst>
          </p:cNvPr>
          <p:cNvSpPr txBox="1">
            <a:spLocks/>
          </p:cNvSpPr>
          <p:nvPr/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This text has never been read.  “Keyboard Courage” is rampant which may entail some less than ideal topics.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Twitter is a realistic Natural Language Channel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It is a great place to get topics, and messy challenging data.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As a safe learning environment, no offense is intended, merely exposure to a real data set.  If offended, please reach out and I will get you additional data sets.</a:t>
            </a:r>
          </a:p>
          <a:p>
            <a:pPr marL="0" indent="0">
              <a:buFont typeface="Arial"/>
              <a:buNone/>
            </a:pPr>
            <a:endParaRPr lang="en-US" sz="2800" dirty="0">
              <a:solidFill>
                <a:prstClr val="black"/>
              </a:solidFill>
              <a:latin typeface="+mj-lt"/>
              <a:cs typeface="Arial Unicode MS" panose="020B0604020202020204" pitchFamily="34" charset="-12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FDE04B-3080-5A48-8C1F-D1360AAEC3EC}"/>
              </a:ext>
            </a:extLst>
          </p:cNvPr>
          <p:cNvGrpSpPr/>
          <p:nvPr/>
        </p:nvGrpSpPr>
        <p:grpSpPr>
          <a:xfrm>
            <a:off x="2581325" y="4040577"/>
            <a:ext cx="3981350" cy="1954320"/>
            <a:chOff x="1969548" y="3881549"/>
            <a:chExt cx="3981350" cy="19543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CC7484-76FB-FA4C-BB26-5ECBCBA8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548" y="4794863"/>
              <a:ext cx="1280448" cy="1041006"/>
            </a:xfrm>
            <a:prstGeom prst="rect">
              <a:avLst/>
            </a:prstGeom>
          </p:spPr>
        </p:pic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9B2CE8FD-6402-B241-9EB0-E887C332EBB8}"/>
                </a:ext>
              </a:extLst>
            </p:cNvPr>
            <p:cNvSpPr/>
            <p:nvPr/>
          </p:nvSpPr>
          <p:spPr>
            <a:xfrm>
              <a:off x="3933123" y="3881549"/>
              <a:ext cx="2017775" cy="819324"/>
            </a:xfrm>
            <a:prstGeom prst="wedgeEllipseCallout">
              <a:avLst>
                <a:gd name="adj1" fmla="val -77686"/>
                <a:gd name="adj2" fmla="val 70000"/>
              </a:avLst>
            </a:prstGeom>
            <a:solidFill>
              <a:srgbClr val="BA2D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rPr>
                <a:t>#%@*!!!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496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Lab/Homework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7099" y="2413338"/>
            <a:ext cx="156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Day2_HW.R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BE62B-5322-764E-8873-881AEB61451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3A7E15-6D99-8A4F-A3CB-D486F4F4D89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646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15BBF-95D6-F54C-B14E-39963604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3C8603-1058-3A43-B56D-C815A631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Basic Text Visuals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EE01D-AAE8-0A4B-8C6A-9C9EBCD45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56525-5FA3-0640-B343-9DAE8DD5F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A0C58-4A63-374D-9743-13A17B01B80C}"/>
              </a:ext>
            </a:extLst>
          </p:cNvPr>
          <p:cNvSpPr txBox="1"/>
          <p:nvPr/>
        </p:nvSpPr>
        <p:spPr>
          <a:xfrm>
            <a:off x="878774" y="1733797"/>
            <a:ext cx="278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live_A_simple_wordcloud.R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DBE2B-998E-4E41-A6B6-C9EA75094BC6}"/>
              </a:ext>
            </a:extLst>
          </p:cNvPr>
          <p:cNvSpPr txBox="1"/>
          <p:nvPr/>
        </p:nvSpPr>
        <p:spPr>
          <a:xfrm>
            <a:off x="878774" y="2315688"/>
            <a:ext cx="380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live_B_comparisonCloud_bankLoans.R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1E550-099E-7E48-BE75-8DC99A2FC7A2}"/>
              </a:ext>
            </a:extLst>
          </p:cNvPr>
          <p:cNvSpPr txBox="1"/>
          <p:nvPr/>
        </p:nvSpPr>
        <p:spPr>
          <a:xfrm>
            <a:off x="878774" y="2897579"/>
            <a:ext cx="19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live_C_RapSongs.R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8798C1-3F99-954E-874D-5DBEA597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79" y="1573480"/>
            <a:ext cx="4029693" cy="3022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3462E8-0F23-4549-A338-D7ED64531CE1}"/>
              </a:ext>
            </a:extLst>
          </p:cNvPr>
          <p:cNvSpPr txBox="1"/>
          <p:nvPr/>
        </p:nvSpPr>
        <p:spPr>
          <a:xfrm>
            <a:off x="878774" y="3615629"/>
            <a:ext cx="2926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Optional:﻿</a:t>
            </a:r>
          </a:p>
          <a:p>
            <a:r>
              <a:rPr lang="en-US" dirty="0" err="1"/>
              <a:t>live_C_RapSongs_censored.R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85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1037A-0BEB-FB47-BFD1-78614EDF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CF145-588B-BA4A-8D78-F7AD004B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pyramids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DB8A-6BC2-D546-9A79-0C0B4392E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030C0-5576-7D4D-9DE3-7E6A87332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58D69-D46D-034A-91D9-5DBFD1B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74" y="1331258"/>
            <a:ext cx="3811964" cy="46123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24B951-0C0F-0647-95D1-7DFE37A3446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7048EE-6D65-C548-9B77-52CAFD32255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063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12/28/20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a pyramid plot…collapse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2FB341-653C-6248-9A9E-A3560918CD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539B6-99A5-C54D-9A8A-091747261F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Image result for document icon">
            <a:extLst>
              <a:ext uri="{FF2B5EF4-FFF2-40B4-BE49-F238E27FC236}">
                <a16:creationId xmlns:a16="http://schemas.microsoft.com/office/drawing/2014/main" id="{FAA4598B-8347-B443-8BE4-C9929BE8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168266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854C67-4A43-5D4A-9922-AB4F18A2D374}"/>
              </a:ext>
            </a:extLst>
          </p:cNvPr>
          <p:cNvSpPr txBox="1"/>
          <p:nvPr/>
        </p:nvSpPr>
        <p:spPr>
          <a:xfrm>
            <a:off x="6306208" y="961242"/>
            <a:ext cx="261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Combined/Collapsed </a:t>
            </a:r>
          </a:p>
          <a:p>
            <a:pPr algn="ctr"/>
            <a:r>
              <a:rPr lang="en-US" b="1" u="sng" dirty="0"/>
              <a:t>into a 2 document corpus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78C4C-9A81-144F-86AF-03EC15323DD2}"/>
              </a:ext>
            </a:extLst>
          </p:cNvPr>
          <p:cNvSpPr txBox="1"/>
          <p:nvPr/>
        </p:nvSpPr>
        <p:spPr>
          <a:xfrm>
            <a:off x="288146" y="1245022"/>
            <a:ext cx="24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CorpusA</a:t>
            </a:r>
            <a:r>
              <a:rPr lang="en-US" b="1" u="sng" dirty="0"/>
              <a:t> – 1000 Tweets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6B5C53-9DB3-7748-90D5-60484A9799B6}"/>
              </a:ext>
            </a:extLst>
          </p:cNvPr>
          <p:cNvGrpSpPr/>
          <p:nvPr/>
        </p:nvGrpSpPr>
        <p:grpSpPr>
          <a:xfrm>
            <a:off x="-1" y="1599580"/>
            <a:ext cx="3008243" cy="825575"/>
            <a:chOff x="2393494" y="2948152"/>
            <a:chExt cx="3008243" cy="82557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E38639-F2B8-AB46-AECA-300D07A2ACA6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39" name="Picture 2" descr="Image result for document icon">
                <a:extLst>
                  <a:ext uri="{FF2B5EF4-FFF2-40B4-BE49-F238E27FC236}">
                    <a16:creationId xmlns:a16="http://schemas.microsoft.com/office/drawing/2014/main" id="{6257AF65-A7DB-0940-B4E3-B53600111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Image result for document icon">
                <a:extLst>
                  <a:ext uri="{FF2B5EF4-FFF2-40B4-BE49-F238E27FC236}">
                    <a16:creationId xmlns:a16="http://schemas.microsoft.com/office/drawing/2014/main" id="{82F72F12-4728-6D4E-B28A-DBAF91806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Image result for document icon">
                <a:extLst>
                  <a:ext uri="{FF2B5EF4-FFF2-40B4-BE49-F238E27FC236}">
                    <a16:creationId xmlns:a16="http://schemas.microsoft.com/office/drawing/2014/main" id="{DC9B2EBE-7C7E-014A-8FCF-FE0499E426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document icon">
                <a:extLst>
                  <a:ext uri="{FF2B5EF4-FFF2-40B4-BE49-F238E27FC236}">
                    <a16:creationId xmlns:a16="http://schemas.microsoft.com/office/drawing/2014/main" id="{059BCB82-09C6-0F44-89F2-D166B99636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document icon">
                <a:extLst>
                  <a:ext uri="{FF2B5EF4-FFF2-40B4-BE49-F238E27FC236}">
                    <a16:creationId xmlns:a16="http://schemas.microsoft.com/office/drawing/2014/main" id="{777F27E4-6717-6A45-8485-76A25A22ED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003D47B-4624-5A4F-8393-BEC973C5FF30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C88CC2-701D-D045-8BA7-5DD700A1837A}"/>
              </a:ext>
            </a:extLst>
          </p:cNvPr>
          <p:cNvSpPr txBox="1"/>
          <p:nvPr/>
        </p:nvSpPr>
        <p:spPr>
          <a:xfrm>
            <a:off x="292955" y="3187610"/>
            <a:ext cx="23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CorpusB</a:t>
            </a:r>
            <a:r>
              <a:rPr lang="en-US" b="1" u="sng" dirty="0"/>
              <a:t> – 1000 Tweets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DAAC564-908C-B74D-BFF9-C24BC3729652}"/>
              </a:ext>
            </a:extLst>
          </p:cNvPr>
          <p:cNvSpPr/>
          <p:nvPr/>
        </p:nvSpPr>
        <p:spPr>
          <a:xfrm>
            <a:off x="3151392" y="1647844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9BE1500-E962-B948-B842-7DFBC3D372FA}"/>
              </a:ext>
            </a:extLst>
          </p:cNvPr>
          <p:cNvSpPr/>
          <p:nvPr/>
        </p:nvSpPr>
        <p:spPr>
          <a:xfrm>
            <a:off x="3124888" y="3567127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1EEC26C-0003-3E40-A802-C7CB2D653D99}"/>
              </a:ext>
            </a:extLst>
          </p:cNvPr>
          <p:cNvSpPr/>
          <p:nvPr/>
        </p:nvSpPr>
        <p:spPr>
          <a:xfrm>
            <a:off x="6738823" y="1612599"/>
            <a:ext cx="1749972" cy="30389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Image result for document icon">
            <a:extLst>
              <a:ext uri="{FF2B5EF4-FFF2-40B4-BE49-F238E27FC236}">
                <a16:creationId xmlns:a16="http://schemas.microsoft.com/office/drawing/2014/main" id="{BC0BBD39-3804-644A-9214-79281731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3466909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63E4FE4-0CBE-394E-8B62-6904597FBAC3}"/>
              </a:ext>
            </a:extLst>
          </p:cNvPr>
          <p:cNvGrpSpPr/>
          <p:nvPr/>
        </p:nvGrpSpPr>
        <p:grpSpPr>
          <a:xfrm>
            <a:off x="0" y="3527766"/>
            <a:ext cx="3008243" cy="825575"/>
            <a:chOff x="2393494" y="2948152"/>
            <a:chExt cx="3008243" cy="82557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64D5B50-8290-2442-AF1D-B231EBB0C15C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52" name="Picture 2" descr="Image result for document icon">
                <a:extLst>
                  <a:ext uri="{FF2B5EF4-FFF2-40B4-BE49-F238E27FC236}">
                    <a16:creationId xmlns:a16="http://schemas.microsoft.com/office/drawing/2014/main" id="{9326BF45-EF92-8F4E-BDFE-034184B76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Image result for document icon">
                <a:extLst>
                  <a:ext uri="{FF2B5EF4-FFF2-40B4-BE49-F238E27FC236}">
                    <a16:creationId xmlns:a16="http://schemas.microsoft.com/office/drawing/2014/main" id="{EBE3F40B-36D9-F84E-AE09-F2F64E7B01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Image result for document icon">
                <a:extLst>
                  <a:ext uri="{FF2B5EF4-FFF2-40B4-BE49-F238E27FC236}">
                    <a16:creationId xmlns:a16="http://schemas.microsoft.com/office/drawing/2014/main" id="{9349C949-69F0-EC44-AA4D-B2A8607728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Image result for document icon">
                <a:extLst>
                  <a:ext uri="{FF2B5EF4-FFF2-40B4-BE49-F238E27FC236}">
                    <a16:creationId xmlns:a16="http://schemas.microsoft.com/office/drawing/2014/main" id="{E64711B7-EA5F-484A-9F67-7CDDAB3D5A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Image result for document icon">
                <a:extLst>
                  <a:ext uri="{FF2B5EF4-FFF2-40B4-BE49-F238E27FC236}">
                    <a16:creationId xmlns:a16="http://schemas.microsoft.com/office/drawing/2014/main" id="{5C9B18C8-C855-164A-B1E0-7EC62A107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3CB69C6D-5AD9-DD48-BAC9-3409E32ED91D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333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634030" y="3639590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23520" y="1421907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3" y="112876"/>
            <a:ext cx="8576441" cy="591477"/>
          </a:xfrm>
        </p:spPr>
        <p:txBody>
          <a:bodyPr/>
          <a:lstStyle/>
          <a:p>
            <a:r>
              <a:rPr lang="en-US" dirty="0"/>
              <a:t>Steps for a pyramid plot…ID common tokens &amp; frequency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66" y="1826011"/>
            <a:ext cx="4848225" cy="1114425"/>
          </a:xfrm>
          <a:prstGeom prst="rect">
            <a:avLst/>
          </a:prstGeom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8" y="1910175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42" y="4127858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41" y="4038931"/>
            <a:ext cx="4867275" cy="1123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94D949-FC3A-D44A-8570-9BFEEE41BD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33919-589B-7F49-BF5A-90116879E6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2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“pyramid plot” of frequencies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46622" y="3094638"/>
            <a:ext cx="4848225" cy="111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5758" y="3089875"/>
            <a:ext cx="4867275" cy="112395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60832" y="3074277"/>
            <a:ext cx="836871" cy="1144753"/>
            <a:chOff x="514446" y="2588556"/>
            <a:chExt cx="1405539" cy="1922633"/>
          </a:xfrm>
        </p:grpSpPr>
        <p:sp>
          <p:nvSpPr>
            <p:cNvPr id="8" name="Freeform 7"/>
            <p:cNvSpPr/>
            <p:nvPr/>
          </p:nvSpPr>
          <p:spPr>
            <a:xfrm>
              <a:off x="875768" y="25885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9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46" y="30768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451506" y="3090042"/>
            <a:ext cx="911397" cy="1144753"/>
            <a:chOff x="6025837" y="2283756"/>
            <a:chExt cx="1530708" cy="1922633"/>
          </a:xfrm>
        </p:grpSpPr>
        <p:sp>
          <p:nvSpPr>
            <p:cNvPr id="10" name="Freeform 9"/>
            <p:cNvSpPr/>
            <p:nvPr/>
          </p:nvSpPr>
          <p:spPr>
            <a:xfrm>
              <a:off x="6025837" y="22837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11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449" y="27720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ight Brace 13"/>
          <p:cNvSpPr/>
          <p:nvPr/>
        </p:nvSpPr>
        <p:spPr>
          <a:xfrm>
            <a:off x="5627118" y="1507740"/>
            <a:ext cx="693682" cy="4288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>
            <a:off x="2176816" y="1436795"/>
            <a:ext cx="441434" cy="44301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58321" y="118241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2329" y="3021724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72674" y="43723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1682" y="5628290"/>
            <a:ext cx="80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25D68D-3EB6-054E-A914-8361E0E80B3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DAE81-DE22-D140-9510-B58DD49C03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87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live_D_Pyramid_plots.R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F8ED3-38D3-D643-BE61-590D463E554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6670D6-BD4E-AB40-B1D0-315FC19592C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best pyramid memes :) Memedroid">
            <a:extLst>
              <a:ext uri="{FF2B5EF4-FFF2-40B4-BE49-F238E27FC236}">
                <a16:creationId xmlns:a16="http://schemas.microsoft.com/office/drawing/2014/main" id="{64888603-6C14-8947-86AD-71164DFFC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1" y="1332963"/>
            <a:ext cx="3461372" cy="419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747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BB3CB-C821-5B44-9903-FA04D0F4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12/28/20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C3CA9-9F54-DB48-BE8A-6FE8010D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live_E_Retailers_revised.R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908EC-8DD2-9948-8F25-EAB1498B4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9C332-BE14-9345-8E0A-E18D8E276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B6E9D-086A-5742-826F-D3BFD7E9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069" y="1579419"/>
            <a:ext cx="3159643" cy="36160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22877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7DB031-DACE-CB4C-852A-307DF8FE5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546100"/>
            <a:ext cx="4025900" cy="462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87BC14-3293-A04A-AA20-E4EC64024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46100"/>
            <a:ext cx="3975100" cy="462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BB3CB-C821-5B44-9903-FA04D0F4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200" smtClean="0"/>
              <a:pPr>
                <a:spcAft>
                  <a:spcPts val="600"/>
                </a:spcAft>
              </a:pPr>
              <a:t>12/28/20</a:t>
            </a:fld>
            <a:endParaRPr lang="en-US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C3CA9-9F54-DB48-BE8A-6FE8010DA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58141"/>
            <a:ext cx="78867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﻿live_F_other_wordcloud_libs.R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908EC-8DD2-9948-8F25-EAB1498B4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9C332-BE14-9345-8E0A-E18D8E276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90000"/>
              </a:lnSpc>
              <a:spcAft>
                <a:spcPts val="600"/>
              </a:spcAft>
            </a:pPr>
            <a:fld id="{37290FF7-652B-4475-AEAB-8B1A5D23AE09}" type="slidenum">
              <a:rPr lang="en-US" sz="1000" smtClean="0"/>
              <a:pPr algn="r">
                <a:lnSpc>
                  <a:spcPct val="190000"/>
                </a:lnSpc>
                <a:spcAft>
                  <a:spcPts val="600"/>
                </a:spcAft>
              </a:pPr>
              <a:t>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24957084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259</Words>
  <Application>Microsoft Macintosh PowerPoint</Application>
  <PresentationFormat>On-screen Show (4:3)</PresentationFormat>
  <Paragraphs>63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 Unicode MS</vt:lpstr>
      <vt:lpstr>Arial</vt:lpstr>
      <vt:lpstr>Calibri</vt:lpstr>
      <vt:lpstr>Calibri Light</vt:lpstr>
      <vt:lpstr>1_Office Theme</vt:lpstr>
      <vt:lpstr>A safe/supportive learning environment</vt:lpstr>
      <vt:lpstr>Review of Basic Text Visuals</vt:lpstr>
      <vt:lpstr>Let’s make some pyramids</vt:lpstr>
      <vt:lpstr>Steps for a pyramid plot…collapse</vt:lpstr>
      <vt:lpstr>Steps for a pyramid plot…ID common tokens &amp; frequency</vt:lpstr>
      <vt:lpstr>Build a “pyramid plot” of frequencies</vt:lpstr>
      <vt:lpstr>Open ﻿live_D_Pyramid_plots.R</vt:lpstr>
      <vt:lpstr>Open ﻿live_E_Retailers_revised.R </vt:lpstr>
      <vt:lpstr>Open ﻿live_F_other_wordcloud_libs.R </vt:lpstr>
      <vt:lpstr>Lab/Homework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of Basic Text Visuals</dc:title>
  <dc:creator>Kwartler, Edward</dc:creator>
  <cp:lastModifiedBy>Kwartler, Edward</cp:lastModifiedBy>
  <cp:revision>3</cp:revision>
  <dcterms:created xsi:type="dcterms:W3CDTF">2020-12-29T02:20:41Z</dcterms:created>
  <dcterms:modified xsi:type="dcterms:W3CDTF">2020-12-29T03:44:44Z</dcterms:modified>
</cp:coreProperties>
</file>